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60" r:id="rId1"/>
  </p:sldMasterIdLst>
  <p:notesMasterIdLst>
    <p:notesMasterId r:id="rId10"/>
  </p:notesMasterIdLst>
  <p:sldIdLst>
    <p:sldId id="257" r:id="rId2"/>
    <p:sldId id="325" r:id="rId3"/>
    <p:sldId id="326" r:id="rId4"/>
    <p:sldId id="327" r:id="rId5"/>
    <p:sldId id="328" r:id="rId6"/>
    <p:sldId id="322" r:id="rId7"/>
    <p:sldId id="317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890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-126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3293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3259-37FD-4C2C-B66F-1017C978A8F1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19487-9115-453F-8EBF-DE8FA5C33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20CB5-7EF1-4A35-A136-D49E995BC24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_mois@mail.ru" TargetMode="External"/><Relationship Id="rId7" Type="http://schemas.openxmlformats.org/officeDocument/2006/relationships/hyperlink" Target="http://interstellar-flight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osspace.ru/" TargetMode="External"/><Relationship Id="rId5" Type="http://schemas.openxmlformats.org/officeDocument/2006/relationships/hyperlink" Target="http://ivan-moiseyev.livejournal.com/" TargetMode="External"/><Relationship Id="rId4" Type="http://schemas.openxmlformats.org/officeDocument/2006/relationships/hyperlink" Target="http://path-2.interstellar-fligh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439333"/>
            <a:ext cx="9144000" cy="437726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indent="0" algn="ctr">
              <a:buNone/>
            </a:pPr>
            <a:r>
              <a:rPr lang="ru-RU" sz="3600" strike="sngStrike" dirty="0" smtClean="0"/>
              <a:t/>
            </a:r>
            <a:br>
              <a:rPr lang="ru-RU" sz="3600" strike="sngStrike" dirty="0" smtClean="0"/>
            </a:br>
            <a:r>
              <a:rPr lang="ru-RU" sz="4400" dirty="0" smtClean="0"/>
              <a:t>Проблема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межзвездных перелетов</a:t>
            </a:r>
            <a:br>
              <a:rPr lang="ru-RU" sz="4400" dirty="0" smtClean="0"/>
            </a:br>
            <a:endParaRPr lang="ru-RU" sz="3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0" y="5963791"/>
            <a:ext cx="9144000" cy="356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30.05.2020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431801"/>
            <a:ext cx="9144000" cy="5384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indent="0" algn="ctr">
              <a:buNone/>
            </a:pPr>
            <a:r>
              <a:rPr lang="ru-RU" sz="3600" strike="sngStrike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strike="sngStrike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Постановка задачи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800" dirty="0" smtClean="0"/>
              <a:t>Получить ответ на вопрос: </a:t>
            </a:r>
            <a:br>
              <a:rPr lang="ru-RU" sz="2800" dirty="0" smtClean="0"/>
            </a:br>
            <a:r>
              <a:rPr lang="ru-RU" sz="2800" dirty="0" smtClean="0"/>
              <a:t>Возможен ли межзвездный перелет пилотируемого космического корабля?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Ответ следует получить в рамках предвидимых технологий.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52399"/>
            <a:ext cx="9144000" cy="172720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Ключевая проблема – </a:t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400" dirty="0" err="1" smtClean="0">
                <a:solidFill>
                  <a:schemeClr val="accent6">
                    <a:lumMod val="75000"/>
                  </a:schemeClr>
                </a:solidFill>
              </a:rPr>
              <a:t>проблема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двигателей.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8941" y="2131484"/>
            <a:ext cx="647065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nterstellar-flight.ru/01/gif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0775" y="548746"/>
            <a:ext cx="7620000" cy="5353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54000"/>
            <a:ext cx="9144000" cy="227753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indent="0" algn="ctr">
              <a:buNone/>
            </a:pPr>
            <a:r>
              <a:rPr lang="ru-RU" sz="3600" strike="sngStrike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strike="sngStrike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Минимальные требования к двигательной установке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66799" y="3055620"/>
          <a:ext cx="7230534" cy="1474046"/>
        </p:xfrm>
        <a:graphic>
          <a:graphicData uri="http://schemas.openxmlformats.org/drawingml/2006/table">
            <a:tbl>
              <a:tblPr/>
              <a:tblGrid>
                <a:gridCol w="2410178"/>
                <a:gridCol w="2410178"/>
                <a:gridCol w="2410178"/>
              </a:tblGrid>
              <a:tr h="3990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 Unicode MS"/>
                        </a:rPr>
                        <a:t>Ключевой параметр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 Unicode MS"/>
                        </a:rPr>
                        <a:t>Требуется</a:t>
                      </a:r>
                      <a:endParaRPr lang="ru-RU" sz="180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 Unicode MS"/>
                        </a:rPr>
                        <a:t>Достигнуто</a:t>
                      </a:r>
                      <a:endParaRPr lang="ru-RU" sz="180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99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 Unicode MS"/>
                        </a:rPr>
                        <a:t>Эффективная скорость истечения, м/с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 Unicode MS"/>
                        </a:rPr>
                        <a:t>  1 000 000   </a:t>
                      </a:r>
                      <a:endParaRPr lang="ru-RU" sz="180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 Unicode MS"/>
                        </a:rPr>
                        <a:t>     100 000   </a:t>
                      </a:r>
                      <a:endParaRPr lang="ru-RU" sz="180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2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 Unicode MS"/>
                        </a:rPr>
                        <a:t>Расход массы, кг/с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 Unicode MS"/>
                        </a:rPr>
                        <a:t>                 1   </a:t>
                      </a:r>
                      <a:endParaRPr lang="ru-RU" sz="180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 Unicode MS"/>
                        </a:rPr>
                        <a:t>       13 500   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2963280" y="15942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/>
              <a:t>Собираем межзвездный корабль</a:t>
            </a:r>
            <a:endParaRPr lang="ru-RU" dirty="0"/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01788" y="2739378"/>
            <a:ext cx="2089678" cy="149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78933" y="4742302"/>
            <a:ext cx="287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Схема лазерного ТЯРД.</a:t>
            </a:r>
          </a:p>
          <a:p>
            <a:r>
              <a:rPr lang="ru-RU" sz="1400" dirty="0" smtClean="0"/>
              <a:t>Р. </a:t>
            </a:r>
            <a:r>
              <a:rPr lang="ru-RU" sz="1400" dirty="0" err="1" smtClean="0"/>
              <a:t>Хайд</a:t>
            </a:r>
            <a:r>
              <a:rPr lang="ru-RU" sz="1400" dirty="0" smtClean="0"/>
              <a:t>, Л. Вуд и Дж. </a:t>
            </a:r>
            <a:r>
              <a:rPr lang="ru-RU" sz="1400" dirty="0" err="1" smtClean="0"/>
              <a:t>Наколлс</a:t>
            </a:r>
            <a:r>
              <a:rPr lang="ru-RU" sz="1400" dirty="0" smtClean="0"/>
              <a:t> </a:t>
            </a:r>
          </a:p>
          <a:p>
            <a:r>
              <a:rPr lang="ru-RU" sz="1400" dirty="0" smtClean="0"/>
              <a:t>1972 г. </a:t>
            </a:r>
            <a:endParaRPr lang="ru-RU" sz="1400" dirty="0"/>
          </a:p>
        </p:txBody>
      </p:sp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60291" y="1210738"/>
            <a:ext cx="1053478" cy="298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767666" y="4683036"/>
            <a:ext cx="16002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Жилой модуль. 10 тыс. человек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62600" y="4810035"/>
            <a:ext cx="287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Топливо.</a:t>
            </a:r>
            <a:endParaRPr lang="ru-RU" sz="1400" dirty="0"/>
          </a:p>
        </p:txBody>
      </p:sp>
      <p:pic>
        <p:nvPicPr>
          <p:cNvPr id="136197" name="Picture 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74191" y="626399"/>
            <a:ext cx="3563408" cy="375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18722" y="1003706"/>
            <a:ext cx="2089678" cy="149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5681133" y="5128625"/>
            <a:ext cx="298026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  <a:tab pos="260350" algn="l"/>
                <a:tab pos="477838" algn="l"/>
                <a:tab pos="688975" algn="l"/>
                <a:tab pos="841375" algn="l"/>
                <a:tab pos="1092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D+T→</a:t>
            </a:r>
            <a:r>
              <a:rPr kumimoji="0" lang="en-US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He(3.5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MeV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)+n(14.1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MeV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	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  <a:tab pos="260350" algn="l"/>
                <a:tab pos="477838" algn="l"/>
                <a:tab pos="688975" algn="l"/>
                <a:tab pos="841375" algn="l"/>
                <a:tab pos="1092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D+	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He→	</a:t>
            </a:r>
            <a:r>
              <a:rPr kumimoji="0" lang="en-US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	(3.6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MeV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)+p(14.7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MeV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  <a:tab pos="260350" algn="l"/>
                <a:tab pos="477838" algn="l"/>
                <a:tab pos="688975" algn="l"/>
                <a:tab pos="841375" algn="l"/>
                <a:tab pos="1092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  <a:tab pos="260350" algn="l"/>
                <a:tab pos="477838" algn="l"/>
                <a:tab pos="688975" algn="l"/>
                <a:tab pos="841375" algn="l"/>
                <a:tab pos="1092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+ </a:t>
            </a:r>
            <a: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	→	3</a:t>
            </a:r>
            <a: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+ 8.7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MeV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4758267" y="6096857"/>
            <a:ext cx="41994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NewRomanPS-BoldMT"/>
              </a:rPr>
              <a:t>Запасы борсодержащих руд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NewRomanPS-BoldMT"/>
              </a:rPr>
              <a:t>в пересчете на В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NewRomanPS-BoldMT"/>
              </a:rPr>
              <a:t>О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более 1000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NewRomanPS-BoldMT"/>
              </a:rPr>
              <a:t>млн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NewRomanPS-BoldMT"/>
              </a:rPr>
              <a:t> тонн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80532" y="5766769"/>
            <a:ext cx="35221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Диапазон крейсерской скорости: </a:t>
            </a:r>
          </a:p>
          <a:p>
            <a:r>
              <a:rPr lang="ru-RU" sz="1400" b="1" dirty="0" smtClean="0"/>
              <a:t>0,1 с – оптимистический вариант</a:t>
            </a:r>
          </a:p>
          <a:p>
            <a:r>
              <a:rPr lang="ru-RU" sz="1400" b="1" dirty="0" smtClean="0"/>
              <a:t>0,01 с – пессимистический вариант</a:t>
            </a: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1534" y="2271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/>
              <a:t>Орбитальное поселение с мотором</a:t>
            </a:r>
            <a:endParaRPr lang="ru-RU" b="1" dirty="0"/>
          </a:p>
        </p:txBody>
      </p:sp>
      <p:pic>
        <p:nvPicPr>
          <p:cNvPr id="100354" name="Picture 2" descr="Рис.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5531" y="902947"/>
            <a:ext cx="5195359" cy="4091849"/>
          </a:xfrm>
          <a:prstGeom prst="rect">
            <a:avLst/>
          </a:prstGeom>
          <a:noFill/>
        </p:spPr>
      </p:pic>
      <p:pic>
        <p:nvPicPr>
          <p:cNvPr id="100356" name="Picture 4" descr="заголовок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904441" y="906998"/>
            <a:ext cx="3044825" cy="1522413"/>
          </a:xfrm>
          <a:prstGeom prst="rect">
            <a:avLst/>
          </a:prstGeom>
          <a:noFill/>
        </p:spPr>
      </p:pic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1913465" y="5122395"/>
            <a:ext cx="616373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Колония О"Нелли Модель I модифицированная в межзвездный корабль.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Скорость полета 0,01 - 0,02 с; ускорение 0,004 "же" при использовании двигателя типа "Дедал". 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Торможение с использованием электростатического паруса.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1. Солнечный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энергогенератор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 - не задействуется в межзвездном пространстве.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2. Стыковочное устройство.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3. Натянутый трос.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4. Топливные баки.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5. Сжатая опора. 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Calibri" pitchFamily="34" charset="0"/>
                <a:cs typeface="Courier New" pitchFamily="49" charset="0"/>
              </a:rPr>
              <a:t>6. Двигатель /термоядерный импульсный/.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33371" y="1328033"/>
            <a:ext cx="53285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53FA"/>
                </a:solidFill>
              </a:rPr>
              <a:t>    </a:t>
            </a:r>
            <a:r>
              <a:rPr lang="ru-RU" sz="2000" b="1" dirty="0" smtClean="0">
                <a:ln w="1905"/>
                <a:solidFill>
                  <a:srgbClr val="0053F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 !</a:t>
            </a:r>
            <a:endParaRPr lang="ru-RU" sz="2000" b="1" dirty="0">
              <a:solidFill>
                <a:srgbClr val="0053F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499879" y="3733494"/>
            <a:ext cx="4229342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r>
              <a:rPr lang="ru-RU" sz="1200" b="1" dirty="0">
                <a:latin typeface="Arial" charset="0"/>
              </a:rPr>
              <a:t>Моисеев Иван Михайлович,</a:t>
            </a:r>
            <a:r>
              <a:rPr lang="ru-RU" sz="1200" dirty="0">
                <a:latin typeface="Arial" charset="0"/>
              </a:rPr>
              <a:t> 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Руководитель </a:t>
            </a:r>
            <a:r>
              <a:rPr lang="ru-RU" sz="1200" dirty="0">
                <a:latin typeface="Arial" charset="0"/>
              </a:rPr>
              <a:t>ИКП,</a:t>
            </a:r>
          </a:p>
          <a:p>
            <a:pPr indent="450850" algn="ctr"/>
            <a:r>
              <a:rPr lang="ru-RU" sz="1200" dirty="0">
                <a:latin typeface="Arial" charset="0"/>
              </a:rPr>
              <a:t>Научный руководитель МКК,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Член экспертного совета 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при Правительстве Российской Федерации</a:t>
            </a:r>
            <a:endParaRPr lang="ru-RU" sz="1200" dirty="0">
              <a:latin typeface="Arial" charset="0"/>
            </a:endParaRPr>
          </a:p>
          <a:p>
            <a:pPr indent="450850" algn="ctr"/>
            <a:endParaRPr lang="ru-RU" sz="1200" dirty="0">
              <a:latin typeface="Arial" charset="0"/>
            </a:endParaRPr>
          </a:p>
          <a:p>
            <a:pPr indent="450850" algn="ctr"/>
            <a:r>
              <a:rPr lang="ru-RU" sz="1200" b="1" dirty="0" err="1">
                <a:latin typeface="Arial" charset="0"/>
                <a:hlinkClick r:id="rId3"/>
              </a:rPr>
              <a:t>i_mois@mail.ru</a:t>
            </a:r>
            <a:endParaRPr lang="ru-RU" sz="1200" b="1" dirty="0">
              <a:latin typeface="Arial" charset="0"/>
            </a:endParaRPr>
          </a:p>
          <a:p>
            <a:pPr indent="450850" algn="ctr"/>
            <a:endParaRPr lang="ru-RU" sz="1200" b="1" dirty="0">
              <a:latin typeface="Arial" charset="0"/>
            </a:endParaRPr>
          </a:p>
          <a:p>
            <a:pPr indent="450850" algn="ctr"/>
            <a:r>
              <a:rPr lang="en-US" sz="1100" b="1" dirty="0" smtClean="0">
                <a:hlinkClick r:id="rId4"/>
              </a:rPr>
              <a:t>http://path-2.interstellar-flight.ru</a:t>
            </a:r>
            <a:r>
              <a:rPr lang="ru-RU" sz="1100" b="1" dirty="0" smtClean="0">
                <a:hlinkClick r:id="rId5"/>
              </a:rPr>
              <a:t> </a:t>
            </a:r>
          </a:p>
          <a:p>
            <a:pPr indent="450850" algn="ctr"/>
            <a:r>
              <a:rPr lang="ru-RU" sz="1100" b="1" dirty="0" smtClean="0">
                <a:hlinkClick r:id="rId6"/>
              </a:rPr>
              <a:t>http</a:t>
            </a:r>
            <a:r>
              <a:rPr lang="ru-RU" sz="1100" b="1" dirty="0">
                <a:hlinkClick r:id="rId6"/>
              </a:rPr>
              <a:t>://www.mosspace.ru</a:t>
            </a:r>
            <a:endParaRPr lang="ru-RU" sz="1100" b="1" dirty="0">
              <a:hlinkClick r:id="rId5"/>
            </a:endParaRPr>
          </a:p>
          <a:p>
            <a:pPr indent="450850" algn="ctr"/>
            <a:r>
              <a:rPr lang="en-US" sz="1100" b="1" dirty="0">
                <a:hlinkClick r:id="rId7"/>
              </a:rPr>
              <a:t>http://</a:t>
            </a:r>
            <a:r>
              <a:rPr lang="en-US" sz="1100" b="1" dirty="0" smtClean="0">
                <a:hlinkClick r:id="rId7"/>
              </a:rPr>
              <a:t>interstellar-flight.ru</a:t>
            </a:r>
            <a:endParaRPr lang="ru-RU" sz="1100" b="1" dirty="0" smtClean="0"/>
          </a:p>
          <a:p>
            <a:pPr indent="450850" algn="ctr"/>
            <a:r>
              <a:rPr lang="en-US" sz="1100" b="1" dirty="0" smtClean="0">
                <a:hlinkClick r:id="rId5"/>
              </a:rPr>
              <a:t>http://ivan-moiseyev.livejournal.com/</a:t>
            </a:r>
            <a:endParaRPr lang="ru-RU" sz="1100" b="1" dirty="0" smtClean="0"/>
          </a:p>
          <a:p>
            <a:pPr indent="450850" algn="ctr"/>
            <a:endParaRPr lang="ru-RU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7175</TotalTime>
  <Words>154</Words>
  <Application>Microsoft Office PowerPoint</Application>
  <PresentationFormat>Экран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Slipstream</vt:lpstr>
      <vt:lpstr> Проблема  межзвездных перелетов </vt:lpstr>
      <vt:lpstr> Постановка задачи  Получить ответ на вопрос:  Возможен ли межзвездный перелет пилотируемого космического корабля?  Ответ следует получить в рамках предвидимых технологий.  </vt:lpstr>
      <vt:lpstr>Ключевая проблема –  проблема двигателей.</vt:lpstr>
      <vt:lpstr>Слайд 4</vt:lpstr>
      <vt:lpstr> Минимальные требования к двигательной установке 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Иван</dc:creator>
  <cp:lastModifiedBy>И. Моисеев</cp:lastModifiedBy>
  <cp:revision>519</cp:revision>
  <dcterms:created xsi:type="dcterms:W3CDTF">2014-09-16T21:39:42Z</dcterms:created>
  <dcterms:modified xsi:type="dcterms:W3CDTF">2020-05-29T18:19:48Z</dcterms:modified>
</cp:coreProperties>
</file>